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86" r:id="rId2"/>
    <p:sldId id="300" r:id="rId3"/>
    <p:sldId id="297" r:id="rId4"/>
    <p:sldId id="298" r:id="rId5"/>
    <p:sldId id="289" r:id="rId6"/>
    <p:sldId id="309" r:id="rId7"/>
    <p:sldId id="287" r:id="rId8"/>
    <p:sldId id="299" r:id="rId9"/>
    <p:sldId id="301" r:id="rId10"/>
    <p:sldId id="283" r:id="rId11"/>
    <p:sldId id="284" r:id="rId12"/>
    <p:sldId id="304" r:id="rId13"/>
    <p:sldId id="305" r:id="rId14"/>
    <p:sldId id="306" r:id="rId15"/>
    <p:sldId id="307" r:id="rId16"/>
    <p:sldId id="302" r:id="rId17"/>
    <p:sldId id="310" r:id="rId18"/>
    <p:sldId id="273" r:id="rId19"/>
    <p:sldId id="272" r:id="rId20"/>
    <p:sldId id="260" r:id="rId21"/>
    <p:sldId id="266" r:id="rId22"/>
    <p:sldId id="285" r:id="rId23"/>
    <p:sldId id="282" r:id="rId24"/>
    <p:sldId id="265" r:id="rId25"/>
    <p:sldId id="311" r:id="rId26"/>
    <p:sldId id="257" r:id="rId27"/>
    <p:sldId id="308" r:id="rId28"/>
    <p:sldId id="281" r:id="rId29"/>
    <p:sldId id="277" r:id="rId30"/>
    <p:sldId id="278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1C47-AFEE-4536-A5DF-B0D724BF3BE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09D2-A790-40EB-B40C-700E8403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2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11B3B-C3AF-4039-B6C0-0F36ED8AB1A7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552AB-803D-462D-80CD-005CF921A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Weather &amp; Forecasting for Cross Country Soaring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Resor</a:t>
            </a:r>
          </a:p>
          <a:p>
            <a:r>
              <a:rPr lang="en-US" dirty="0" smtClean="0"/>
              <a:t>Albuquerque Soaring Club - Moriarty,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BLIPMAPS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    </a:t>
            </a:r>
            <a:r>
              <a:rPr lang="en-US" sz="2700" b="1" i="1" dirty="0" smtClean="0"/>
              <a:t>Dr</a:t>
            </a:r>
            <a:r>
              <a:rPr lang="en-US" sz="2700" b="1" i="1" dirty="0"/>
              <a:t>. John W. (Jack) </a:t>
            </a:r>
            <a:r>
              <a:rPr lang="en-US" sz="2700" b="1" i="1" dirty="0" err="1" smtClean="0"/>
              <a:t>Glendening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60960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http://www.drjack.info/BLIP/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www.xcskies.com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227"/>
          <a:stretch>
            <a:fillRect/>
          </a:stretch>
        </p:blipFill>
        <p:spPr bwMode="auto">
          <a:xfrm>
            <a:off x="914400" y="1219200"/>
            <a:ext cx="7162800" cy="54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Local NWS internet resources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447800"/>
            <a:ext cx="36576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2133600"/>
            <a:ext cx="3962400" cy="3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2895600"/>
            <a:ext cx="4244583" cy="330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400" y="3733800"/>
            <a:ext cx="2717260" cy="3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5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5+ days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NWS simple daily description: moisture, high temp and winds</a:t>
            </a:r>
          </a:p>
          <a:p>
            <a:r>
              <a:rPr lang="en-US" dirty="0" smtClean="0"/>
              <a:t>Read the forecast discussion</a:t>
            </a:r>
          </a:p>
          <a:p>
            <a:r>
              <a:rPr lang="en-US" dirty="0" smtClean="0"/>
              <a:t>300mb forecast charts</a:t>
            </a:r>
            <a:r>
              <a:rPr lang="en-US" dirty="0"/>
              <a:t> </a:t>
            </a:r>
            <a:r>
              <a:rPr lang="en-US" dirty="0" smtClean="0"/>
              <a:t>(Jet)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524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 days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NWS simple daily description: moisture, high temp and winds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Read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the forecast discussion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300mb forecast charts (Jet)</a:t>
            </a:r>
          </a:p>
          <a:p>
            <a:r>
              <a:rPr lang="en-US" dirty="0" smtClean="0"/>
              <a:t>NWS Hourly weather graphs</a:t>
            </a:r>
          </a:p>
          <a:p>
            <a:r>
              <a:rPr lang="en-US" dirty="0" smtClean="0"/>
              <a:t>BLIPMAPS – NAM forecast model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2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NWS simple daily description: moisture, high temp and winds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Read the forecast discussion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Check hourly weather graphs as needed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Study BLIPMAPS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NWS Hourly weather graphs</a:t>
            </a:r>
          </a:p>
          <a:p>
            <a:r>
              <a:rPr lang="en-US" dirty="0" smtClean="0"/>
              <a:t>Study the Java-based forecast sounding</a:t>
            </a:r>
          </a:p>
          <a:p>
            <a:r>
              <a:rPr lang="en-US" dirty="0" smtClean="0"/>
              <a:t>Check visible satellite and water vapor images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2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399" cy="4876800"/>
          </a:xfrm>
        </p:spPr>
        <p:txBody>
          <a:bodyPr>
            <a:normAutofit/>
          </a:bodyPr>
          <a:lstStyle/>
          <a:p>
            <a:endParaRPr lang="en-US" sz="2800" b="1" i="1" baseline="0" dirty="0" smtClean="0"/>
          </a:p>
          <a:p>
            <a:r>
              <a:rPr lang="en-US" sz="2800" b="1" i="1" baseline="0" dirty="0" smtClean="0"/>
              <a:t>Pilots want to walk away from a briefing with ACCURATE:</a:t>
            </a:r>
          </a:p>
          <a:p>
            <a:pPr lvl="1"/>
            <a:r>
              <a:rPr lang="en-US" sz="2400" b="1" i="1" dirty="0" smtClean="0"/>
              <a:t>Thermal heights and type of clouds, if any</a:t>
            </a:r>
          </a:p>
          <a:p>
            <a:pPr lvl="1"/>
            <a:r>
              <a:rPr lang="en-US" sz="2400" b="1" i="1" baseline="0" dirty="0" smtClean="0"/>
              <a:t>Winds</a:t>
            </a:r>
            <a:r>
              <a:rPr lang="en-US" sz="2400" b="1" i="1" dirty="0" smtClean="0"/>
              <a:t> at surface and aloft</a:t>
            </a:r>
          </a:p>
          <a:p>
            <a:pPr lvl="1"/>
            <a:r>
              <a:rPr lang="en-US" sz="2400" b="1" i="1" dirty="0" smtClean="0"/>
              <a:t>Expected average climb rates</a:t>
            </a:r>
          </a:p>
          <a:p>
            <a:pPr lvl="1"/>
            <a:r>
              <a:rPr lang="en-US" sz="2400" b="1" i="1" dirty="0" smtClean="0"/>
              <a:t>S</a:t>
            </a:r>
            <a:r>
              <a:rPr lang="en-US" sz="2400" b="1" i="1" baseline="0" dirty="0" smtClean="0"/>
              <a:t>ens</a:t>
            </a:r>
            <a:r>
              <a:rPr lang="en-US" sz="2400" b="1" i="1" dirty="0" smtClean="0"/>
              <a:t>e of how the day will develop – good or bad</a:t>
            </a:r>
            <a:endParaRPr lang="en-US" sz="2400" b="1" i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784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Convergence</a:t>
            </a:r>
          </a:p>
          <a:p>
            <a:r>
              <a:rPr lang="en-US" dirty="0" smtClean="0"/>
              <a:t>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Central Mountains Convergence</a:t>
            </a:r>
            <a:endParaRPr lang="en-US" sz="40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754563"/>
          </a:xfrm>
        </p:spPr>
        <p:txBody>
          <a:bodyPr/>
          <a:lstStyle/>
          <a:p>
            <a:r>
              <a:rPr lang="en-US" sz="3200" dirty="0" smtClean="0"/>
              <a:t>Satellite images – 1:45 and 3:33pm</a:t>
            </a:r>
            <a:endParaRPr lang="en-US" dirty="0"/>
          </a:p>
        </p:txBody>
      </p:sp>
      <p:pic>
        <p:nvPicPr>
          <p:cNvPr id="11268" name="Picture 4" descr="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133600"/>
            <a:ext cx="4113212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725988" y="2057400"/>
            <a:ext cx="4113212" cy="4113212"/>
            <a:chOff x="4725988" y="2057400"/>
            <a:chExt cx="4113212" cy="4113212"/>
          </a:xfrm>
        </p:grpSpPr>
        <p:pic>
          <p:nvPicPr>
            <p:cNvPr id="11267" name="Picture 3" descr="g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988" y="2057400"/>
              <a:ext cx="4113212" cy="411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6932613" y="3048000"/>
              <a:ext cx="600075" cy="1846262"/>
            </a:xfrm>
            <a:custGeom>
              <a:avLst/>
              <a:gdLst>
                <a:gd name="T0" fmla="*/ 203 w 378"/>
                <a:gd name="T1" fmla="*/ 1163 h 1163"/>
                <a:gd name="T2" fmla="*/ 181 w 378"/>
                <a:gd name="T3" fmla="*/ 993 h 1163"/>
                <a:gd name="T4" fmla="*/ 87 w 378"/>
                <a:gd name="T5" fmla="*/ 883 h 1163"/>
                <a:gd name="T6" fmla="*/ 11 w 378"/>
                <a:gd name="T7" fmla="*/ 746 h 1163"/>
                <a:gd name="T8" fmla="*/ 22 w 378"/>
                <a:gd name="T9" fmla="*/ 549 h 1163"/>
                <a:gd name="T10" fmla="*/ 145 w 378"/>
                <a:gd name="T11" fmla="*/ 483 h 1163"/>
                <a:gd name="T12" fmla="*/ 263 w 378"/>
                <a:gd name="T13" fmla="*/ 346 h 1163"/>
                <a:gd name="T14" fmla="*/ 356 w 378"/>
                <a:gd name="T15" fmla="*/ 214 h 1163"/>
                <a:gd name="T16" fmla="*/ 378 w 378"/>
                <a:gd name="T1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1163">
                  <a:moveTo>
                    <a:pt x="203" y="1163"/>
                  </a:moveTo>
                  <a:cubicBezTo>
                    <a:pt x="199" y="1135"/>
                    <a:pt x="200" y="1040"/>
                    <a:pt x="181" y="993"/>
                  </a:cubicBezTo>
                  <a:cubicBezTo>
                    <a:pt x="162" y="946"/>
                    <a:pt x="115" y="924"/>
                    <a:pt x="87" y="883"/>
                  </a:cubicBezTo>
                  <a:cubicBezTo>
                    <a:pt x="59" y="842"/>
                    <a:pt x="22" y="802"/>
                    <a:pt x="11" y="746"/>
                  </a:cubicBezTo>
                  <a:cubicBezTo>
                    <a:pt x="0" y="690"/>
                    <a:pt x="0" y="593"/>
                    <a:pt x="22" y="549"/>
                  </a:cubicBezTo>
                  <a:cubicBezTo>
                    <a:pt x="44" y="505"/>
                    <a:pt x="105" y="517"/>
                    <a:pt x="145" y="483"/>
                  </a:cubicBezTo>
                  <a:cubicBezTo>
                    <a:pt x="185" y="449"/>
                    <a:pt x="228" y="391"/>
                    <a:pt x="263" y="346"/>
                  </a:cubicBezTo>
                  <a:cubicBezTo>
                    <a:pt x="298" y="301"/>
                    <a:pt x="337" y="272"/>
                    <a:pt x="356" y="214"/>
                  </a:cubicBezTo>
                  <a:cubicBezTo>
                    <a:pt x="375" y="156"/>
                    <a:pt x="374" y="45"/>
                    <a:pt x="378" y="0"/>
                  </a:cubicBezTo>
                </a:path>
              </a:pathLst>
            </a:custGeom>
            <a:noFill/>
            <a:ln w="19050" cap="flat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H="1">
              <a:off x="7391400" y="4576762"/>
              <a:ext cx="457200" cy="7620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H="1">
              <a:off x="7162800" y="4195762"/>
              <a:ext cx="457200" cy="7620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 flipV="1">
              <a:off x="7162800" y="3967162"/>
              <a:ext cx="457200" cy="7620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 flipV="1">
              <a:off x="7620000" y="3662362"/>
              <a:ext cx="381000" cy="15240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 flipV="1">
              <a:off x="7772400" y="3281362"/>
              <a:ext cx="457200" cy="22860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6324600" y="38909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6324600" y="41195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6477000" y="44243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6553200" y="36623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6477000" y="33575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6477000" y="4729162"/>
              <a:ext cx="381000" cy="7620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7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/>
          <p:cNvSpPr/>
          <p:nvPr/>
        </p:nvSpPr>
        <p:spPr>
          <a:xfrm>
            <a:off x="3657600" y="2362200"/>
            <a:ext cx="685800" cy="3810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Convergence </a:t>
            </a:r>
            <a:r>
              <a:rPr lang="en-US" sz="4000" dirty="0" smtClean="0"/>
              <a:t>Cartoon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Where To Fly</a:t>
            </a:r>
            <a:endParaRPr lang="en-US" sz="4000" dirty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676400" y="3124200"/>
            <a:ext cx="3505200" cy="762000"/>
          </a:xfrm>
          <a:prstGeom prst="triangle">
            <a:avLst>
              <a:gd name="adj" fmla="val 33153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81000" y="3886200"/>
            <a:ext cx="8534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3200400" y="2501900"/>
            <a:ext cx="5562600" cy="546100"/>
          </a:xfrm>
          <a:custGeom>
            <a:avLst/>
            <a:gdLst>
              <a:gd name="T0" fmla="*/ 0 w 3504"/>
              <a:gd name="T1" fmla="*/ 344 h 344"/>
              <a:gd name="T2" fmla="*/ 528 w 3504"/>
              <a:gd name="T3" fmla="*/ 56 h 344"/>
              <a:gd name="T4" fmla="*/ 1536 w 3504"/>
              <a:gd name="T5" fmla="*/ 8 h 344"/>
              <a:gd name="T6" fmla="*/ 3504 w 3504"/>
              <a:gd name="T7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04" h="344">
                <a:moveTo>
                  <a:pt x="0" y="344"/>
                </a:moveTo>
                <a:cubicBezTo>
                  <a:pt x="136" y="228"/>
                  <a:pt x="272" y="112"/>
                  <a:pt x="528" y="56"/>
                </a:cubicBezTo>
                <a:cubicBezTo>
                  <a:pt x="784" y="0"/>
                  <a:pt x="1040" y="16"/>
                  <a:pt x="1536" y="8"/>
                </a:cubicBezTo>
                <a:cubicBezTo>
                  <a:pt x="2032" y="0"/>
                  <a:pt x="3432" y="88"/>
                  <a:pt x="3504" y="8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7620000" y="3505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6553200" y="3733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6096000" y="3505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5410200" y="3657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5105400" y="3505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4800600" y="36576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4648200" y="3352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4343400" y="32004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4648200" y="3505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5562600" y="3276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5410200" y="38100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6248400" y="3200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7391400" y="3200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381000" y="3352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85800" y="2895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533400" y="2286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rot="20679850" flipV="1">
            <a:off x="1752600" y="2438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rot="20914607" flipV="1">
            <a:off x="3581400" y="213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rot="19421273" flipV="1">
            <a:off x="2574925" y="2697163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rot="20743719" flipV="1">
            <a:off x="1447800" y="3200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288925" y="3922713"/>
            <a:ext cx="965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alencia</a:t>
            </a:r>
            <a:endParaRPr lang="en-US" dirty="0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7772400" y="3962400"/>
            <a:ext cx="1008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oriarty</a:t>
            </a:r>
            <a:endParaRPr lang="en-US" dirty="0"/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4572000" y="38862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Chilili</a:t>
            </a:r>
            <a:endParaRPr lang="en-US" dirty="0"/>
          </a:p>
        </p:txBody>
      </p:sp>
      <p:pic>
        <p:nvPicPr>
          <p:cNvPr id="30765" name="Picture 45" descr="MCTN0011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533400" cy="3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286000" y="3505200"/>
            <a:ext cx="1921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Central Mountains</a:t>
            </a:r>
            <a:endParaRPr lang="en-US" dirty="0"/>
          </a:p>
        </p:txBody>
      </p:sp>
      <p:sp>
        <p:nvSpPr>
          <p:cNvPr id="43" name="Cloud 42"/>
          <p:cNvSpPr/>
          <p:nvPr/>
        </p:nvSpPr>
        <p:spPr>
          <a:xfrm>
            <a:off x="3352800" y="1905000"/>
            <a:ext cx="838200" cy="4572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/>
          <p:cNvSpPr/>
          <p:nvPr/>
        </p:nvSpPr>
        <p:spPr>
          <a:xfrm>
            <a:off x="2819400" y="2133600"/>
            <a:ext cx="685800" cy="3810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42" y="1556266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Sailplanes/Gliders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Get into the air by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erotowing</a:t>
            </a:r>
            <a:r>
              <a:rPr lang="en-US" dirty="0" smtClean="0"/>
              <a:t> on a 200ft rope</a:t>
            </a:r>
          </a:p>
          <a:p>
            <a:pPr lvl="1"/>
            <a:r>
              <a:rPr lang="en-US" dirty="0" smtClean="0"/>
              <a:t>Typical release height 2k AGL</a:t>
            </a:r>
          </a:p>
          <a:p>
            <a:r>
              <a:rPr lang="en-US" dirty="0" smtClean="0"/>
              <a:t>Have all the control authority of a powered aircraft</a:t>
            </a:r>
          </a:p>
          <a:p>
            <a:r>
              <a:rPr lang="en-US" dirty="0" smtClean="0"/>
              <a:t>Have radios and avionics (GPS)</a:t>
            </a:r>
          </a:p>
          <a:p>
            <a:r>
              <a:rPr lang="en-US" dirty="0" smtClean="0"/>
              <a:t>Are always sinking through the air in order to maintain forward speed</a:t>
            </a:r>
          </a:p>
          <a:p>
            <a:endParaRPr lang="en-US" b="1" dirty="0" smtClean="0"/>
          </a:p>
          <a:p>
            <a:r>
              <a:rPr lang="en-US" sz="3400" b="1" dirty="0" smtClean="0"/>
              <a:t>Utilize updrafts in the atmosphere to stay aloft</a:t>
            </a:r>
          </a:p>
          <a:p>
            <a:pPr lvl="1"/>
            <a:r>
              <a:rPr lang="en-US" b="1" dirty="0" smtClean="0"/>
              <a:t>Thermals, ridge, wave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Are not affected if “the wind quits” (with a few exceptions)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89" y="990600"/>
            <a:ext cx="3697111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88" y="3581400"/>
            <a:ext cx="3697111" cy="277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4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nws\157-5761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762000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nws\157-5767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4790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Culebra Range Convergence (Colorado)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95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nws\g12.2008275.1945_ABQ_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 285 </a:t>
            </a:r>
            <a:r>
              <a:rPr lang="en-US" sz="2800" dirty="0" err="1" smtClean="0"/>
              <a:t>Dryline</a:t>
            </a:r>
            <a:r>
              <a:rPr lang="en-US" sz="2800" dirty="0" smtClean="0"/>
              <a:t> Convergence</a:t>
            </a:r>
            <a:endParaRPr lang="en-US" sz="2800" dirty="0"/>
          </a:p>
        </p:txBody>
      </p:sp>
      <p:pic>
        <p:nvPicPr>
          <p:cNvPr id="4" name="Picture 2" descr="E:\nws\IMG_4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4" y="3352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nws\IMG_4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(Lee) Wave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Typically limited to late fall, winter, and early spring</a:t>
            </a:r>
            <a:endParaRPr lang="en-US" dirty="0"/>
          </a:p>
        </p:txBody>
      </p:sp>
      <p:pic>
        <p:nvPicPr>
          <p:cNvPr id="4098" name="Picture 2" descr="C:\Users\brresor\Pictures\3M above the 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399" y="2778252"/>
            <a:ext cx="4577201" cy="3352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31566"/>
            <a:ext cx="4114800" cy="30120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resor\Desktop\terst\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77001" cy="6477001"/>
          </a:xfrm>
          <a:prstGeom prst="rect">
            <a:avLst/>
          </a:prstGeom>
          <a:noFill/>
        </p:spPr>
      </p:pic>
      <p:pic>
        <p:nvPicPr>
          <p:cNvPr id="1026" name="Picture 2" descr="C:\Users\brresor\Desktop\terst\wavefore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640" y="3048000"/>
            <a:ext cx="4910360" cy="3809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3200" y="5334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Perfect wave day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Winds aloft ~30-50kt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nws\071207 wave\20071207_1630_ABQ_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nws\071207 wave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34" y="3429000"/>
            <a:ext cx="48995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7620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difficult day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High winds aloft: &gt;70kt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57144"/>
              </p:ext>
            </p:extLst>
          </p:nvPr>
        </p:nvGraphicFramePr>
        <p:xfrm>
          <a:off x="228600" y="1600201"/>
          <a:ext cx="8763000" cy="464819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114800"/>
                <a:gridCol w="4648200"/>
              </a:tblGrid>
              <a:tr h="157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Albuquerque NWS: big picture, short description, high temp, surface winds, hourly graphs, forecast discussion, </a:t>
                      </a:r>
                      <a:r>
                        <a:rPr lang="en-US" sz="1800" dirty="0" err="1">
                          <a:effectLst/>
                        </a:rPr>
                        <a:t>dewpoint</a:t>
                      </a:r>
                      <a:r>
                        <a:rPr lang="en-US" sz="1800" dirty="0">
                          <a:effectLst/>
                        </a:rPr>
                        <a:t>, radar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http://</a:t>
                      </a:r>
                      <a:r>
                        <a:rPr lang="en-US" sz="1800" u="none" dirty="0" smtClean="0">
                          <a:effectLst/>
                        </a:rPr>
                        <a:t>www.srh.noaa.gov/abq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9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Visible satellite, radar, prognostic charts, winds/temps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http://</a:t>
                      </a:r>
                      <a:r>
                        <a:rPr lang="en-US" sz="1800" u="none" dirty="0" smtClean="0">
                          <a:effectLst/>
                        </a:rPr>
                        <a:t>www.aviationweather.gov/adds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5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Java-based forecast sounding charts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http://</a:t>
                      </a:r>
                      <a:r>
                        <a:rPr lang="en-US" sz="1800" dirty="0" smtClean="0">
                          <a:effectLst/>
                        </a:rPr>
                        <a:t>www-frd.fsl.noaa.gov/mab/soundings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300mb forecast charts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http://</a:t>
                      </a:r>
                      <a:r>
                        <a:rPr lang="en-US" sz="1800" u="none" dirty="0" smtClean="0">
                          <a:effectLst/>
                        </a:rPr>
                        <a:t>weather.unisys.com</a:t>
                      </a:r>
                      <a:endParaRPr lang="en-US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u="none" kern="1200" dirty="0" smtClean="0">
                          <a:effectLst/>
                        </a:rPr>
                        <a:t>BLIPMAPS</a:t>
                      </a:r>
                      <a:endParaRPr kumimoji="0" lang="en-U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u="none" kern="1200" dirty="0" smtClean="0">
                          <a:effectLst/>
                        </a:rPr>
                        <a:t>http://www.drjack.info/BLIP</a:t>
                      </a:r>
                      <a:endParaRPr kumimoji="0" lang="en-U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02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u="none" kern="1200" dirty="0" smtClean="0">
                          <a:effectLst/>
                        </a:rPr>
                        <a:t>XC-Skies</a:t>
                      </a:r>
                      <a:endParaRPr kumimoji="0" lang="en-U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u="none" kern="1200" dirty="0" smtClean="0">
                          <a:effectLst/>
                        </a:rPr>
                        <a:t>http://www.xcskies.com</a:t>
                      </a:r>
                      <a:endParaRPr kumimoji="0" lang="en-US" sz="18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1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ws\138-3872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2895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nws\IMG_5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rresor\Pictures\Color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752600"/>
            <a:ext cx="4361267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Thanks for listening!</a:t>
            </a:r>
            <a:br>
              <a:rPr lang="en-US" sz="3600" i="1" dirty="0"/>
            </a:br>
            <a:r>
              <a:rPr lang="en-US" sz="3600" i="1" dirty="0"/>
              <a:t>More info: </a:t>
            </a:r>
            <a:r>
              <a:rPr lang="en-US" sz="3600" i="1" dirty="0" smtClean="0"/>
              <a:t>brian.resor@gmail.com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1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rresor\Documents\SoaringWeatherClass\days\090715_convergence\92fwbg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095" y="0"/>
            <a:ext cx="5048505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brresor\Documents\SoaringWeatherClass\days\090715_convergence\20090715_2015_ABQ_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277"/>
            <a:ext cx="4449763" cy="44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brresor\Documents\SoaringWeatherClass\days\090715_convergence\sfcdewptf.curr.21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Dryline</a:t>
            </a:r>
            <a:r>
              <a:rPr lang="en-US" sz="3200" dirty="0" smtClean="0"/>
              <a:t> Convergence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30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resor\Documents\SoaringWeatherClass\days\081013-convergence on the move\20081013_2100_ABQ_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brresor\Documents\SoaringWeatherClass\days\081013-convergence on the move\mor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49" y="2895600"/>
            <a:ext cx="570105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838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Convergence on the Move in the Estancia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Define cross country soaring</a:t>
            </a:r>
          </a:p>
          <a:p>
            <a:r>
              <a:rPr lang="en-US" dirty="0" smtClean="0"/>
              <a:t>Define soaring weather</a:t>
            </a:r>
          </a:p>
          <a:p>
            <a:r>
              <a:rPr lang="en-US" dirty="0" smtClean="0"/>
              <a:t>Resources for soaring </a:t>
            </a:r>
            <a:r>
              <a:rPr lang="en-US" dirty="0"/>
              <a:t>weather</a:t>
            </a:r>
          </a:p>
          <a:p>
            <a:r>
              <a:rPr lang="en-US" dirty="0"/>
              <a:t>Forecasting soaring weather</a:t>
            </a:r>
          </a:p>
          <a:p>
            <a:r>
              <a:rPr lang="en-US" dirty="0" smtClean="0"/>
              <a:t>Examples </a:t>
            </a:r>
            <a:r>
              <a:rPr lang="en-US" dirty="0" smtClean="0"/>
              <a:t>of </a:t>
            </a:r>
            <a:r>
              <a:rPr lang="en-US" smtClean="0"/>
              <a:t>special </a:t>
            </a:r>
            <a:r>
              <a:rPr lang="en-US" smtClean="0"/>
              <a:t>weather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good soaring 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brresor\Documents\SoaringWeatherClass\days\081120-strong backdoor front\20081120_1915_ABQ_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nws\143-4336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58" y="846395"/>
            <a:ext cx="8021637" cy="60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nws\143-4317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28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forecasting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1898" cy="48768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Formal education</a:t>
            </a:r>
          </a:p>
          <a:p>
            <a:pPr lvl="1"/>
            <a:r>
              <a:rPr lang="en-US" dirty="0" smtClean="0"/>
              <a:t>BS/MS </a:t>
            </a:r>
            <a:r>
              <a:rPr lang="en-US" dirty="0" smtClean="0"/>
              <a:t>Mechanical Engineering; Currently working in wind turbine </a:t>
            </a:r>
            <a:r>
              <a:rPr lang="en-US" dirty="0" err="1" smtClean="0"/>
              <a:t>aeroelasticity</a:t>
            </a:r>
            <a:endParaRPr lang="en-US" dirty="0" smtClean="0"/>
          </a:p>
          <a:p>
            <a:r>
              <a:rPr lang="en-US" i="1" dirty="0" smtClean="0"/>
              <a:t>Self </a:t>
            </a:r>
            <a:r>
              <a:rPr lang="en-US" i="1" dirty="0" smtClean="0"/>
              <a:t>study</a:t>
            </a:r>
            <a:endParaRPr lang="en-US" i="1" dirty="0" smtClean="0"/>
          </a:p>
          <a:p>
            <a:pPr lvl="1"/>
            <a:r>
              <a:rPr lang="en-US" i="1" dirty="0" smtClean="0"/>
              <a:t>Understanding The Sky </a:t>
            </a:r>
            <a:r>
              <a:rPr lang="en-US" dirty="0" smtClean="0"/>
              <a:t>by Dennis </a:t>
            </a:r>
            <a:r>
              <a:rPr lang="en-US" dirty="0" err="1" smtClean="0"/>
              <a:t>Pagen</a:t>
            </a:r>
            <a:r>
              <a:rPr lang="en-US" dirty="0" smtClean="0"/>
              <a:t>; </a:t>
            </a:r>
            <a:r>
              <a:rPr lang="en-US" i="1" dirty="0" smtClean="0"/>
              <a:t>Meteorology </a:t>
            </a:r>
            <a:r>
              <a:rPr lang="en-US" i="1" dirty="0" smtClean="0"/>
              <a:t>and Flight</a:t>
            </a:r>
            <a:r>
              <a:rPr lang="en-US" dirty="0" smtClean="0"/>
              <a:t>, 3rd ed. </a:t>
            </a:r>
            <a:r>
              <a:rPr lang="en-US" dirty="0" smtClean="0"/>
              <a:t>by </a:t>
            </a:r>
            <a:r>
              <a:rPr lang="en-US" dirty="0" smtClean="0"/>
              <a:t>Tom Bradbury</a:t>
            </a:r>
          </a:p>
          <a:p>
            <a:pPr lvl="1"/>
            <a:r>
              <a:rPr lang="en-US" dirty="0" smtClean="0"/>
              <a:t>Daily NWS Forecast </a:t>
            </a:r>
            <a:r>
              <a:rPr lang="en-US" dirty="0" smtClean="0"/>
              <a:t>Discussions</a:t>
            </a:r>
            <a:endParaRPr lang="en-US" dirty="0" smtClean="0"/>
          </a:p>
          <a:p>
            <a:r>
              <a:rPr lang="en-US" i="1" dirty="0" smtClean="0"/>
              <a:t>Flight experience</a:t>
            </a:r>
          </a:p>
          <a:p>
            <a:pPr lvl="1"/>
            <a:r>
              <a:rPr lang="en-US" dirty="0" smtClean="0"/>
              <a:t>Soaring since 1998; Over 20,000 cross country miles in PA, FL, AZ, CO and NM</a:t>
            </a:r>
          </a:p>
          <a:p>
            <a:r>
              <a:rPr lang="en-US" dirty="0" smtClean="0"/>
              <a:t>Forecaster </a:t>
            </a:r>
            <a:r>
              <a:rPr lang="en-US" dirty="0" smtClean="0"/>
              <a:t>for NM contests</a:t>
            </a:r>
          </a:p>
          <a:p>
            <a:pPr lvl="1"/>
            <a:r>
              <a:rPr lang="en-US" dirty="0" smtClean="0"/>
              <a:t>2009 1-26 Nationals</a:t>
            </a:r>
          </a:p>
          <a:p>
            <a:pPr lvl="1"/>
            <a:r>
              <a:rPr lang="en-US" dirty="0" smtClean="0"/>
              <a:t>2011 Moriarty Super </a:t>
            </a:r>
            <a:r>
              <a:rPr lang="en-US" dirty="0" smtClean="0"/>
              <a:t>Regionals</a:t>
            </a:r>
          </a:p>
          <a:p>
            <a:pPr lvl="1"/>
            <a:r>
              <a:rPr lang="en-US" dirty="0" smtClean="0"/>
              <a:t>2012 Moriarty Super </a:t>
            </a:r>
            <a:r>
              <a:rPr lang="en-US" dirty="0" err="1" smtClean="0"/>
              <a:t>Regionas</a:t>
            </a:r>
            <a:endParaRPr lang="en-US" dirty="0" smtClean="0"/>
          </a:p>
        </p:txBody>
      </p:sp>
      <p:pic>
        <p:nvPicPr>
          <p:cNvPr id="4" name="Picture 5" descr="image00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98" y="4232223"/>
            <a:ext cx="2692502" cy="178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nws\UI V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87" y="1946223"/>
            <a:ext cx="2669915" cy="188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cross country soaring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Unpowered flights venturing beyond glide range of the home airport </a:t>
            </a:r>
          </a:p>
          <a:p>
            <a:r>
              <a:rPr lang="en-US" sz="2000" dirty="0" smtClean="0"/>
              <a:t>Requires locating sources of lift along the route</a:t>
            </a:r>
          </a:p>
          <a:p>
            <a:r>
              <a:rPr lang="en-US" sz="2000" dirty="0" smtClean="0"/>
              <a:t>Requires </a:t>
            </a:r>
            <a:r>
              <a:rPr lang="en-US" sz="2000" i="1" dirty="0" smtClean="0"/>
              <a:t>detailed</a:t>
            </a:r>
            <a:r>
              <a:rPr lang="en-US" sz="2000" dirty="0" smtClean="0"/>
              <a:t> understanding of weather over a large domain of space and time</a:t>
            </a:r>
          </a:p>
          <a:p>
            <a:r>
              <a:rPr lang="en-US" sz="2000" dirty="0" smtClean="0"/>
              <a:t>Typical </a:t>
            </a:r>
            <a:r>
              <a:rPr lang="en-US" sz="2000" dirty="0"/>
              <a:t>sailplane glide </a:t>
            </a:r>
            <a:r>
              <a:rPr lang="en-US" sz="2000" dirty="0" smtClean="0"/>
              <a:t>ratio is 40 to 1</a:t>
            </a:r>
          </a:p>
          <a:p>
            <a:pPr lvl="1"/>
            <a:r>
              <a:rPr lang="en-US" sz="1600" dirty="0" smtClean="0"/>
              <a:t>In most cases, when you are more than 40 miles away from home, you are “cross country”</a:t>
            </a:r>
          </a:p>
          <a:p>
            <a:r>
              <a:rPr lang="en-US" sz="2000" dirty="0" smtClean="0"/>
              <a:t>In the U.S. in 2011 there were approximately 1.8M cross country miles flown by approximately 1,000 pilots (OLC Stats)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253" y="1676400"/>
            <a:ext cx="310654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epic cross country adventure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Spring 2011</a:t>
            </a:r>
          </a:p>
          <a:p>
            <a:r>
              <a:rPr lang="en-US" dirty="0" smtClean="0"/>
              <a:t>Moriarty, NM to </a:t>
            </a:r>
            <a:r>
              <a:rPr lang="en-US" dirty="0" err="1" smtClean="0"/>
              <a:t>Salida</a:t>
            </a:r>
            <a:r>
              <a:rPr lang="en-US" dirty="0" smtClean="0"/>
              <a:t>, CO</a:t>
            </a:r>
          </a:p>
          <a:p>
            <a:r>
              <a:rPr lang="en-US" dirty="0" smtClean="0"/>
              <a:t>700 km (435 </a:t>
            </a:r>
            <a:r>
              <a:rPr lang="en-US" dirty="0" err="1" smtClean="0"/>
              <a:t>smi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Convergence, Cu, blue, ridge lift, multiple </a:t>
            </a:r>
            <a:r>
              <a:rPr lang="en-US" dirty="0" err="1" smtClean="0"/>
              <a:t>airmasses</a:t>
            </a:r>
            <a:endParaRPr lang="en-US" dirty="0"/>
          </a:p>
          <a:p>
            <a:r>
              <a:rPr lang="en-US" dirty="0" smtClean="0"/>
              <a:t>Use of the entire soaring day!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3962400" cy="54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usamap.gi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637" r="7649" b="21091"/>
          <a:stretch/>
        </p:blipFill>
        <p:spPr>
          <a:xfrm rot="5400000">
            <a:off x="2013715" y="337314"/>
            <a:ext cx="5192770" cy="7696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Soaring in the United States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 rot="16738281">
            <a:off x="610524" y="2858549"/>
            <a:ext cx="1378909" cy="20421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 rot="3516204">
            <a:off x="1253497" y="3907402"/>
            <a:ext cx="1049843" cy="1914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676400" y="3429000"/>
            <a:ext cx="6858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 rot="19551282">
            <a:off x="1504895" y="4314811"/>
            <a:ext cx="438416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 rot="6256193">
            <a:off x="2216901" y="3589146"/>
            <a:ext cx="903520" cy="31102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 rot="5741894">
            <a:off x="3161188" y="3795609"/>
            <a:ext cx="891883" cy="3568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 rot="5400000">
            <a:off x="2956621" y="4587178"/>
            <a:ext cx="990601" cy="35064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 rot="5400000">
            <a:off x="2209799" y="4648202"/>
            <a:ext cx="838201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 rot="5400000">
            <a:off x="4229099" y="5143501"/>
            <a:ext cx="685800" cy="6095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 rot="3803869">
            <a:off x="6943489" y="5622154"/>
            <a:ext cx="647432" cy="2806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 rot="7169195">
            <a:off x="6221471" y="3784785"/>
            <a:ext cx="1528497" cy="129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 rot="20675136">
            <a:off x="7252206" y="3194285"/>
            <a:ext cx="515925" cy="169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 rot="6155233">
            <a:off x="1752848" y="2066867"/>
            <a:ext cx="380999" cy="304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600200" y="1905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752600" y="20574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524000" y="2133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133600" y="1981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371600" y="2286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600200" y="2362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95400" y="2514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524000" y="2590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219200" y="2971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143000" y="3505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219200" y="3810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447800" y="3505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905000" y="41910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057400" y="4419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371600" y="4419600"/>
            <a:ext cx="381000" cy="3657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1371600" y="4114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2438400" y="3886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590800" y="329184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3124200" y="4191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048000" y="3962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581400" y="35814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581400" y="3886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3276600" y="457200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3429000" y="5029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3733800" y="5105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3886200" y="5257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886200" y="4876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3352800" y="5334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581400" y="5486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4419600" y="5257800"/>
            <a:ext cx="381000" cy="3657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4648200" y="5943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419600" y="5791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4648200" y="5105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181600" y="5029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5715000" y="5029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5867400" y="4800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6248400" y="4876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6248400" y="4572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6781800" y="5029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6705600" y="4648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7086600" y="556260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7315200" y="5943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7467600" y="6172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7162800" y="5410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6934200" y="4419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7162800" y="4419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7086600" y="4724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7315200" y="4191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7010400" y="4191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7239000" y="4114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/>
          <p:cNvSpPr/>
          <p:nvPr/>
        </p:nvSpPr>
        <p:spPr>
          <a:xfrm>
            <a:off x="7467600" y="4114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7239000" y="365760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162800" y="3505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5-Point Star 67"/>
          <p:cNvSpPr/>
          <p:nvPr/>
        </p:nvSpPr>
        <p:spPr>
          <a:xfrm>
            <a:off x="7315200" y="33528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7162800" y="3048000"/>
            <a:ext cx="304800" cy="3048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7543800" y="30480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6934200" y="3276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7315200" y="26670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7696200" y="23622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7696200" y="2667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7848600" y="25908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7924800" y="2895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7924800" y="2209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5-Point Star 78"/>
          <p:cNvSpPr/>
          <p:nvPr/>
        </p:nvSpPr>
        <p:spPr>
          <a:xfrm>
            <a:off x="1981200" y="365760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>
            <a:off x="2438400" y="4495800"/>
            <a:ext cx="21336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2590800" y="4648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2514600" y="48768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2667000" y="5029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3276600" y="2819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2667000" y="3048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2895600" y="2438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5-Point Star 86"/>
          <p:cNvSpPr/>
          <p:nvPr/>
        </p:nvSpPr>
        <p:spPr>
          <a:xfrm>
            <a:off x="4724400" y="3505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5-Point Star 87"/>
          <p:cNvSpPr/>
          <p:nvPr/>
        </p:nvSpPr>
        <p:spPr>
          <a:xfrm>
            <a:off x="3886200" y="3048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5-Point Star 88"/>
          <p:cNvSpPr/>
          <p:nvPr/>
        </p:nvSpPr>
        <p:spPr>
          <a:xfrm>
            <a:off x="5105400" y="2667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5029200" y="2819400"/>
            <a:ext cx="21336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5-Point Star 90"/>
          <p:cNvSpPr/>
          <p:nvPr/>
        </p:nvSpPr>
        <p:spPr>
          <a:xfrm>
            <a:off x="5715000" y="2971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5-Point Star 91"/>
          <p:cNvSpPr/>
          <p:nvPr/>
        </p:nvSpPr>
        <p:spPr>
          <a:xfrm>
            <a:off x="5715000" y="3124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5-Point Star 92"/>
          <p:cNvSpPr/>
          <p:nvPr/>
        </p:nvSpPr>
        <p:spPr>
          <a:xfrm>
            <a:off x="5715000" y="32766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5-Point Star 93"/>
          <p:cNvSpPr/>
          <p:nvPr/>
        </p:nvSpPr>
        <p:spPr>
          <a:xfrm>
            <a:off x="5638800" y="3810000"/>
            <a:ext cx="22860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5791200" y="3581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6019800" y="3733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6172200" y="3352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6172200" y="3581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5-Point Star 98"/>
          <p:cNvSpPr/>
          <p:nvPr/>
        </p:nvSpPr>
        <p:spPr>
          <a:xfrm>
            <a:off x="6477000" y="3505200"/>
            <a:ext cx="22860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5-Point Star 99"/>
          <p:cNvSpPr/>
          <p:nvPr/>
        </p:nvSpPr>
        <p:spPr>
          <a:xfrm>
            <a:off x="6705600" y="3200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6248400" y="2971800"/>
            <a:ext cx="21336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6400800" y="39624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6477000" y="4267200"/>
            <a:ext cx="28956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/>
          <p:cNvSpPr/>
          <p:nvPr/>
        </p:nvSpPr>
        <p:spPr>
          <a:xfrm>
            <a:off x="6705600" y="4191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5562600" y="4572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4495800" y="45720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4876800" y="4419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4968240" y="38862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5105400" y="32766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5410200" y="3352800"/>
            <a:ext cx="137160" cy="1371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/>
          <p:cNvSpPr/>
          <p:nvPr/>
        </p:nvSpPr>
        <p:spPr>
          <a:xfrm>
            <a:off x="1066800" y="5753630"/>
            <a:ext cx="304800" cy="2895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524000" y="5449669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Gliding operations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Known contest sites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Popular corridors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5-Point Star 113"/>
          <p:cNvSpPr/>
          <p:nvPr/>
        </p:nvSpPr>
        <p:spPr>
          <a:xfrm>
            <a:off x="1116038" y="5486400"/>
            <a:ext cx="213360" cy="21336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4419600" y="4038600"/>
            <a:ext cx="213360" cy="2286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 rot="10800000">
            <a:off x="969498" y="6103034"/>
            <a:ext cx="526299" cy="1663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r>
              <a:rPr lang="en-US" baseline="0" dirty="0" smtClean="0"/>
              <a:t> of a great soaring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5031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Unstable convective boundary layer</a:t>
            </a:r>
          </a:p>
          <a:p>
            <a:r>
              <a:rPr lang="en-US" dirty="0" smtClean="0"/>
              <a:t>Thickness of 5-6k AGL - higher is better</a:t>
            </a:r>
          </a:p>
          <a:p>
            <a:r>
              <a:rPr lang="en-US" baseline="0" dirty="0" smtClean="0"/>
              <a:t>Light winds of 15kt or less, minimal shear or gradients</a:t>
            </a:r>
          </a:p>
          <a:p>
            <a:r>
              <a:rPr lang="en-US" dirty="0" smtClean="0"/>
              <a:t>Adequate moisture</a:t>
            </a:r>
            <a:r>
              <a:rPr lang="en-US" baseline="0" dirty="0" smtClean="0"/>
              <a:t> for fair weather Cu – but not so much to cause too much rain, </a:t>
            </a:r>
            <a:r>
              <a:rPr lang="en-US" dirty="0" smtClean="0"/>
              <a:t>overdevelopment</a:t>
            </a:r>
            <a:r>
              <a:rPr lang="en-US" baseline="0" dirty="0" smtClean="0"/>
              <a:t>, or storms</a:t>
            </a:r>
          </a:p>
          <a:p>
            <a:r>
              <a:rPr lang="en-US" dirty="0" smtClean="0"/>
              <a:t>Consistent conditions starting in late morning and lasting until sunset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2" y="2784653"/>
            <a:ext cx="3899108" cy="285414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vast majority of soaring occurs in spring, summer and autumn thermals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SkewT-logP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r>
              <a:rPr lang="en-US" dirty="0" smtClean="0"/>
              <a:t>Forecast soundings</a:t>
            </a:r>
            <a:br>
              <a:rPr lang="en-US" dirty="0" smtClean="0"/>
            </a:br>
            <a:r>
              <a:rPr lang="en-US" dirty="0" smtClean="0"/>
              <a:t>From the FSL webpage: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257800" cy="36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524000"/>
            <a:ext cx="2185214" cy="64633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Climb height</a:t>
            </a:r>
          </a:p>
          <a:p>
            <a:r>
              <a:rPr lang="en-US" b="1" dirty="0" err="1" smtClean="0"/>
              <a:t>Cloudbase</a:t>
            </a:r>
            <a:r>
              <a:rPr lang="en-US" b="1" dirty="0" smtClean="0"/>
              <a:t> (if any)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800601" y="2170331"/>
            <a:ext cx="1626006" cy="2325469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6080242"/>
            <a:ext cx="2364815" cy="369332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Trigger temperature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5486401" y="5306096"/>
            <a:ext cx="496607" cy="774146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0973" y="3572470"/>
            <a:ext cx="1541961" cy="92333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Wind speed </a:t>
            </a:r>
          </a:p>
          <a:p>
            <a:r>
              <a:rPr lang="en-US" b="1" dirty="0" smtClean="0"/>
              <a:t>  &amp; direction</a:t>
            </a:r>
          </a:p>
          <a:p>
            <a:r>
              <a:rPr lang="en-US" b="1" dirty="0" smtClean="0"/>
              <a:t>Wind shear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705601" y="4034135"/>
            <a:ext cx="685372" cy="766465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" y="4955487"/>
            <a:ext cx="1146468" cy="64633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Moisture</a:t>
            </a:r>
          </a:p>
          <a:p>
            <a:r>
              <a:rPr lang="en-US" b="1" dirty="0" smtClean="0"/>
              <a:t>profile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1832268" y="4800601"/>
            <a:ext cx="1901532" cy="478052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710</Words>
  <Application>Microsoft Office PowerPoint</Application>
  <PresentationFormat>On-screen Show (4:3)</PresentationFormat>
  <Paragraphs>137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Weather &amp; Forecasting for Cross Country Soaring </vt:lpstr>
      <vt:lpstr>Sailplanes/Gliders</vt:lpstr>
      <vt:lpstr>Outline</vt:lpstr>
      <vt:lpstr>My forecasting background</vt:lpstr>
      <vt:lpstr>Definition of cross country soaring</vt:lpstr>
      <vt:lpstr>An epic cross country adventure</vt:lpstr>
      <vt:lpstr>Soaring in the United States</vt:lpstr>
      <vt:lpstr>Definition of a great soaring day</vt:lpstr>
      <vt:lpstr>SkewT-logP</vt:lpstr>
      <vt:lpstr>BLIPMAPS     Dr. John W. (Jack) Glendening</vt:lpstr>
      <vt:lpstr>www.xcskies.com</vt:lpstr>
      <vt:lpstr>Local NWS internet resources</vt:lpstr>
      <vt:lpstr>5+ days out</vt:lpstr>
      <vt:lpstr>2-3 days out</vt:lpstr>
      <vt:lpstr>Day of flight</vt:lpstr>
      <vt:lpstr>The goal</vt:lpstr>
      <vt:lpstr>Special conditions</vt:lpstr>
      <vt:lpstr>Central Mountains Convergence</vt:lpstr>
      <vt:lpstr>Convergence Cartoon Where To Fly</vt:lpstr>
      <vt:lpstr>PowerPoint Presentation</vt:lpstr>
      <vt:lpstr>PowerPoint Presentation</vt:lpstr>
      <vt:lpstr>Mountain (Lee) Wave</vt:lpstr>
      <vt:lpstr>PowerPoint Presentation</vt:lpstr>
      <vt:lpstr>PowerPoint Presentation</vt:lpstr>
      <vt:lpstr>Online resources</vt:lpstr>
      <vt:lpstr>Thanks for listening! More info: brian.resor@gmail.com</vt:lpstr>
      <vt:lpstr>Backup slides</vt:lpstr>
      <vt:lpstr>PowerPoint Presentation</vt:lpstr>
      <vt:lpstr>PowerPoint Presentation</vt:lpstr>
      <vt:lpstr>Not a good soaring 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brresor</dc:creator>
  <cp:lastModifiedBy>brresor</cp:lastModifiedBy>
  <cp:revision>250</cp:revision>
  <dcterms:created xsi:type="dcterms:W3CDTF">2006-08-16T00:00:00Z</dcterms:created>
  <dcterms:modified xsi:type="dcterms:W3CDTF">2011-10-26T12:47:21Z</dcterms:modified>
</cp:coreProperties>
</file>